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3"/>
  </p:notesMasterIdLst>
  <p:sldIdLst>
    <p:sldId id="256" r:id="rId2"/>
    <p:sldId id="418" r:id="rId3"/>
    <p:sldId id="419" r:id="rId4"/>
    <p:sldId id="420" r:id="rId5"/>
    <p:sldId id="421" r:id="rId6"/>
    <p:sldId id="422" r:id="rId7"/>
    <p:sldId id="363" r:id="rId8"/>
    <p:sldId id="392" r:id="rId9"/>
    <p:sldId id="400" r:id="rId10"/>
    <p:sldId id="443" r:id="rId11"/>
    <p:sldId id="444" r:id="rId12"/>
    <p:sldId id="445" r:id="rId13"/>
    <p:sldId id="446" r:id="rId14"/>
    <p:sldId id="447" r:id="rId15"/>
    <p:sldId id="377" r:id="rId16"/>
    <p:sldId id="448" r:id="rId17"/>
    <p:sldId id="449" r:id="rId18"/>
    <p:sldId id="450" r:id="rId19"/>
    <p:sldId id="451" r:id="rId20"/>
    <p:sldId id="452" r:id="rId21"/>
    <p:sldId id="348" r:id="rId22"/>
  </p:sldIdLst>
  <p:sldSz cx="9144000" cy="5143500" type="screen16x9"/>
  <p:notesSz cx="6858000" cy="9144000"/>
  <p:embeddedFontLst>
    <p:embeddedFont>
      <p:font typeface="Nunito" panose="020B060402020202020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Karla Regular" panose="020B0604020202020204" charset="0"/>
      <p:bold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7D1900-AC4F-4A15-BEC6-FC9A572E3F83}">
  <a:tblStyle styleId="{7C7D1900-AC4F-4A15-BEC6-FC9A572E3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472" autoAdjust="0"/>
  </p:normalViewPr>
  <p:slideViewPr>
    <p:cSldViewPr snapToGrid="0">
      <p:cViewPr varScale="1">
        <p:scale>
          <a:sx n="110" d="100"/>
          <a:sy n="110" d="100"/>
        </p:scale>
        <p:origin x="638" y="6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" name="Google Shape;2203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99960" y="826618"/>
            <a:ext cx="4287930" cy="3642388"/>
            <a:chOff x="4611450" y="3151300"/>
            <a:chExt cx="667725" cy="567200"/>
          </a:xfrm>
        </p:grpSpPr>
        <p:sp>
          <p:nvSpPr>
            <p:cNvPr id="10" name="Google Shape;10;p2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3080750" y="1003821"/>
            <a:ext cx="5781900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3080750" y="3610150"/>
            <a:ext cx="1591200" cy="4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 flipH="1">
            <a:off x="7641120" y="4577926"/>
            <a:ext cx="1051274" cy="787312"/>
            <a:chOff x="3585475" y="1537675"/>
            <a:chExt cx="649175" cy="486175"/>
          </a:xfrm>
        </p:grpSpPr>
        <p:sp>
          <p:nvSpPr>
            <p:cNvPr id="26" name="Google Shape;26;p2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/>
          <p:nvPr/>
        </p:nvSpPr>
        <p:spPr>
          <a:xfrm flipH="1">
            <a:off x="7937525" y="1510200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 flipH="1">
            <a:off x="8256002" y="1510202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384" name="Google Shape;1384;p26"/>
          <p:cNvGrpSpPr/>
          <p:nvPr/>
        </p:nvGrpSpPr>
        <p:grpSpPr>
          <a:xfrm>
            <a:off x="359957" y="-418499"/>
            <a:ext cx="1051274" cy="787312"/>
            <a:chOff x="3585475" y="1537675"/>
            <a:chExt cx="649175" cy="486175"/>
          </a:xfrm>
        </p:grpSpPr>
        <p:sp>
          <p:nvSpPr>
            <p:cNvPr id="1385" name="Google Shape;1385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26"/>
          <p:cNvGrpSpPr/>
          <p:nvPr/>
        </p:nvGrpSpPr>
        <p:grpSpPr>
          <a:xfrm>
            <a:off x="7633694" y="4775189"/>
            <a:ext cx="1051274" cy="787312"/>
            <a:chOff x="3585475" y="1537675"/>
            <a:chExt cx="649175" cy="486175"/>
          </a:xfrm>
        </p:grpSpPr>
        <p:sp>
          <p:nvSpPr>
            <p:cNvPr id="1406" name="Google Shape;1406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2_3_1">
    <p:bg>
      <p:bgPr>
        <a:solidFill>
          <a:schemeClr val="lt1"/>
        </a:solidFill>
        <a:effectLst/>
      </p:bgPr>
    </p:bg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5"/>
          <p:cNvSpPr/>
          <p:nvPr/>
        </p:nvSpPr>
        <p:spPr>
          <a:xfrm rot="10800000">
            <a:off x="-1633725" y="-1256389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1" name="Google Shape;2021;p35"/>
          <p:cNvSpPr/>
          <p:nvPr/>
        </p:nvSpPr>
        <p:spPr>
          <a:xfrm rot="10800000">
            <a:off x="8367144" y="4142370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2" name="Google Shape;2022;p35"/>
          <p:cNvGrpSpPr/>
          <p:nvPr/>
        </p:nvGrpSpPr>
        <p:grpSpPr>
          <a:xfrm rot="10800000" flipH="1">
            <a:off x="359957" y="4770143"/>
            <a:ext cx="1051274" cy="787312"/>
            <a:chOff x="3585475" y="1537675"/>
            <a:chExt cx="649175" cy="486175"/>
          </a:xfrm>
        </p:grpSpPr>
        <p:sp>
          <p:nvSpPr>
            <p:cNvPr id="2023" name="Google Shape;2023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35"/>
          <p:cNvGrpSpPr/>
          <p:nvPr/>
        </p:nvGrpSpPr>
        <p:grpSpPr>
          <a:xfrm rot="10800000" flipH="1">
            <a:off x="7633694" y="-423544"/>
            <a:ext cx="1051274" cy="787312"/>
            <a:chOff x="3585475" y="1537675"/>
            <a:chExt cx="649175" cy="486175"/>
          </a:xfrm>
        </p:grpSpPr>
        <p:sp>
          <p:nvSpPr>
            <p:cNvPr id="2044" name="Google Shape;2044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5" name="Google Shape;2065;p36"/>
          <p:cNvGrpSpPr/>
          <p:nvPr/>
        </p:nvGrpSpPr>
        <p:grpSpPr>
          <a:xfrm>
            <a:off x="7230635" y="826618"/>
            <a:ext cx="4287930" cy="3642388"/>
            <a:chOff x="4611450" y="3151300"/>
            <a:chExt cx="667725" cy="567200"/>
          </a:xfrm>
        </p:grpSpPr>
        <p:sp>
          <p:nvSpPr>
            <p:cNvPr id="2066" name="Google Shape;2066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6"/>
          <p:cNvGrpSpPr/>
          <p:nvPr/>
        </p:nvGrpSpPr>
        <p:grpSpPr>
          <a:xfrm>
            <a:off x="-2374565" y="826618"/>
            <a:ext cx="4287930" cy="3642388"/>
            <a:chOff x="4611450" y="3151300"/>
            <a:chExt cx="667725" cy="567200"/>
          </a:xfrm>
        </p:grpSpPr>
        <p:sp>
          <p:nvSpPr>
            <p:cNvPr id="2080" name="Google Shape;2080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3" name="Google Shape;2093;p36"/>
          <p:cNvSpPr/>
          <p:nvPr/>
        </p:nvSpPr>
        <p:spPr>
          <a:xfrm flipH="1">
            <a:off x="-969025" y="3816700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6"/>
          <p:cNvSpPr/>
          <p:nvPr/>
        </p:nvSpPr>
        <p:spPr>
          <a:xfrm flipH="1">
            <a:off x="8148019" y="-395873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36"/>
          <p:cNvSpPr/>
          <p:nvPr/>
        </p:nvSpPr>
        <p:spPr>
          <a:xfrm flipH="1">
            <a:off x="7851617" y="623875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36"/>
          <p:cNvGrpSpPr/>
          <p:nvPr/>
        </p:nvGrpSpPr>
        <p:grpSpPr>
          <a:xfrm>
            <a:off x="514482" y="518776"/>
            <a:ext cx="1051274" cy="787312"/>
            <a:chOff x="3585475" y="1537675"/>
            <a:chExt cx="649175" cy="486175"/>
          </a:xfrm>
        </p:grpSpPr>
        <p:sp>
          <p:nvSpPr>
            <p:cNvPr id="2097" name="Google Shape;2097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36"/>
          <p:cNvGrpSpPr/>
          <p:nvPr/>
        </p:nvGrpSpPr>
        <p:grpSpPr>
          <a:xfrm>
            <a:off x="7523332" y="3991726"/>
            <a:ext cx="1051274" cy="787312"/>
            <a:chOff x="3585475" y="1537675"/>
            <a:chExt cx="649175" cy="486175"/>
          </a:xfrm>
        </p:grpSpPr>
        <p:sp>
          <p:nvSpPr>
            <p:cNvPr id="2118" name="Google Shape;2118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37"/>
          <p:cNvGrpSpPr/>
          <p:nvPr/>
        </p:nvGrpSpPr>
        <p:grpSpPr>
          <a:xfrm>
            <a:off x="7799282" y="2074226"/>
            <a:ext cx="1051274" cy="787312"/>
            <a:chOff x="3585475" y="1537675"/>
            <a:chExt cx="649175" cy="486175"/>
          </a:xfrm>
        </p:grpSpPr>
        <p:sp>
          <p:nvSpPr>
            <p:cNvPr id="2140" name="Google Shape;2140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0" name="Google Shape;2160;p37"/>
          <p:cNvGrpSpPr/>
          <p:nvPr/>
        </p:nvGrpSpPr>
        <p:grpSpPr>
          <a:xfrm>
            <a:off x="293445" y="2074226"/>
            <a:ext cx="1051274" cy="787312"/>
            <a:chOff x="3585475" y="1537675"/>
            <a:chExt cx="649175" cy="486175"/>
          </a:xfrm>
        </p:grpSpPr>
        <p:sp>
          <p:nvSpPr>
            <p:cNvPr id="2161" name="Google Shape;2161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1" name="Google Shape;2181;p37"/>
          <p:cNvSpPr/>
          <p:nvPr/>
        </p:nvSpPr>
        <p:spPr>
          <a:xfrm>
            <a:off x="3227875" y="4385403"/>
            <a:ext cx="2688246" cy="2688296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2" name="Google Shape;2182;p37"/>
          <p:cNvGrpSpPr/>
          <p:nvPr/>
        </p:nvGrpSpPr>
        <p:grpSpPr>
          <a:xfrm>
            <a:off x="2399960" y="871118"/>
            <a:ext cx="4287930" cy="3642388"/>
            <a:chOff x="4611450" y="3151300"/>
            <a:chExt cx="667725" cy="567200"/>
          </a:xfrm>
        </p:grpSpPr>
        <p:sp>
          <p:nvSpPr>
            <p:cNvPr id="2183" name="Google Shape;2183;p37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7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7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7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7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7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7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7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7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7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7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7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7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6" name="Google Shape;2196;p37"/>
          <p:cNvSpPr/>
          <p:nvPr/>
        </p:nvSpPr>
        <p:spPr>
          <a:xfrm>
            <a:off x="3161643" y="-1861624"/>
            <a:ext cx="2820666" cy="282364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953000" y="4629150"/>
            <a:ext cx="4343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www.pantechsolutions.net</a:t>
            </a:r>
          </a:p>
          <a:p>
            <a:pPr>
              <a:defRPr/>
            </a:pPr>
            <a:r>
              <a:rPr lang="en-US" dirty="0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0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2" r:id="rId3"/>
    <p:sldLayoutId id="2147483681" r:id="rId4"/>
    <p:sldLayoutId id="2147483682" r:id="rId5"/>
    <p:sldLayoutId id="2147483683" r:id="rId6"/>
    <p:sldLayoutId id="214748368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eevaraja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40"/>
          <p:cNvSpPr txBox="1">
            <a:spLocks noGrp="1"/>
          </p:cNvSpPr>
          <p:nvPr>
            <p:ph type="ctrTitle"/>
          </p:nvPr>
        </p:nvSpPr>
        <p:spPr>
          <a:xfrm>
            <a:off x="1873037" y="312994"/>
            <a:ext cx="6736302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 smtClean="0"/>
              <a:t>Interfacing </a:t>
            </a:r>
            <a:r>
              <a:rPr lang="en-US" sz="4000" dirty="0" smtClean="0"/>
              <a:t>LCD </a:t>
            </a:r>
            <a:r>
              <a:rPr lang="en-US" sz="4000" dirty="0" smtClean="0"/>
              <a:t>with LPC4088</a:t>
            </a:r>
            <a:endParaRPr sz="4000" dirty="0"/>
          </a:p>
        </p:txBody>
      </p:sp>
      <p:sp>
        <p:nvSpPr>
          <p:cNvPr id="2206" name="Google Shape;2206;p40"/>
          <p:cNvSpPr txBox="1">
            <a:spLocks noGrp="1"/>
          </p:cNvSpPr>
          <p:nvPr>
            <p:ph type="subTitle" idx="1"/>
          </p:nvPr>
        </p:nvSpPr>
        <p:spPr>
          <a:xfrm>
            <a:off x="3241963" y="3620121"/>
            <a:ext cx="5140037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600" dirty="0"/>
              <a:t>EMBEDDED SYSTEM </a:t>
            </a:r>
            <a:r>
              <a:rPr lang="en" sz="1600" dirty="0" smtClean="0"/>
              <a:t>DESIGN &amp; IoT-Master Class</a:t>
            </a:r>
            <a:endParaRPr sz="1600" dirty="0"/>
          </a:p>
        </p:txBody>
      </p:sp>
      <p:sp>
        <p:nvSpPr>
          <p:cNvPr id="2208" name="Google Shape;2208;p40"/>
          <p:cNvSpPr/>
          <p:nvPr/>
        </p:nvSpPr>
        <p:spPr>
          <a:xfrm flipH="1">
            <a:off x="-77280" y="4354934"/>
            <a:ext cx="2785365" cy="2785308"/>
          </a:xfrm>
          <a:custGeom>
            <a:avLst/>
            <a:gdLst/>
            <a:ahLst/>
            <a:cxnLst/>
            <a:rect l="l" t="t" r="r" b="b"/>
            <a:pathLst>
              <a:path w="48967" h="48966" extrusionOk="0">
                <a:moveTo>
                  <a:pt x="24484" y="0"/>
                </a:moveTo>
                <a:lnTo>
                  <a:pt x="23234" y="39"/>
                </a:lnTo>
                <a:lnTo>
                  <a:pt x="21985" y="117"/>
                </a:lnTo>
                <a:lnTo>
                  <a:pt x="20774" y="274"/>
                </a:lnTo>
                <a:lnTo>
                  <a:pt x="19564" y="508"/>
                </a:lnTo>
                <a:lnTo>
                  <a:pt x="18392" y="781"/>
                </a:lnTo>
                <a:lnTo>
                  <a:pt x="17221" y="1094"/>
                </a:lnTo>
                <a:lnTo>
                  <a:pt x="16088" y="1484"/>
                </a:lnTo>
                <a:lnTo>
                  <a:pt x="14956" y="1914"/>
                </a:lnTo>
                <a:lnTo>
                  <a:pt x="13902" y="2421"/>
                </a:lnTo>
                <a:lnTo>
                  <a:pt x="12848" y="2968"/>
                </a:lnTo>
                <a:lnTo>
                  <a:pt x="11793" y="3554"/>
                </a:lnTo>
                <a:lnTo>
                  <a:pt x="10817" y="4178"/>
                </a:lnTo>
                <a:lnTo>
                  <a:pt x="9841" y="4881"/>
                </a:lnTo>
                <a:lnTo>
                  <a:pt x="8943" y="5584"/>
                </a:lnTo>
                <a:lnTo>
                  <a:pt x="8045" y="6365"/>
                </a:lnTo>
                <a:lnTo>
                  <a:pt x="7186" y="7185"/>
                </a:lnTo>
                <a:lnTo>
                  <a:pt x="6366" y="8005"/>
                </a:lnTo>
                <a:lnTo>
                  <a:pt x="5624" y="8903"/>
                </a:lnTo>
                <a:lnTo>
                  <a:pt x="4882" y="9840"/>
                </a:lnTo>
                <a:lnTo>
                  <a:pt x="4179" y="10777"/>
                </a:lnTo>
                <a:lnTo>
                  <a:pt x="3554" y="11793"/>
                </a:lnTo>
                <a:lnTo>
                  <a:pt x="2968" y="12808"/>
                </a:lnTo>
                <a:lnTo>
                  <a:pt x="2422" y="13862"/>
                </a:lnTo>
                <a:lnTo>
                  <a:pt x="1953" y="14955"/>
                </a:lnTo>
                <a:lnTo>
                  <a:pt x="1485" y="16049"/>
                </a:lnTo>
                <a:lnTo>
                  <a:pt x="1133" y="17181"/>
                </a:lnTo>
                <a:lnTo>
                  <a:pt x="782" y="18353"/>
                </a:lnTo>
                <a:lnTo>
                  <a:pt x="508" y="19563"/>
                </a:lnTo>
                <a:lnTo>
                  <a:pt x="313" y="20734"/>
                </a:lnTo>
                <a:lnTo>
                  <a:pt x="157" y="21984"/>
                </a:lnTo>
                <a:lnTo>
                  <a:pt x="40" y="23234"/>
                </a:lnTo>
                <a:lnTo>
                  <a:pt x="1" y="24483"/>
                </a:lnTo>
                <a:lnTo>
                  <a:pt x="40" y="25733"/>
                </a:lnTo>
                <a:lnTo>
                  <a:pt x="157" y="26982"/>
                </a:lnTo>
                <a:lnTo>
                  <a:pt x="313" y="28193"/>
                </a:lnTo>
                <a:lnTo>
                  <a:pt x="508" y="29403"/>
                </a:lnTo>
                <a:lnTo>
                  <a:pt x="782" y="30613"/>
                </a:lnTo>
                <a:lnTo>
                  <a:pt x="1133" y="31746"/>
                </a:lnTo>
                <a:lnTo>
                  <a:pt x="1485" y="32917"/>
                </a:lnTo>
                <a:lnTo>
                  <a:pt x="1953" y="34011"/>
                </a:lnTo>
                <a:lnTo>
                  <a:pt x="2422" y="35104"/>
                </a:lnTo>
                <a:lnTo>
                  <a:pt x="2968" y="36158"/>
                </a:lnTo>
                <a:lnTo>
                  <a:pt x="3554" y="37173"/>
                </a:lnTo>
                <a:lnTo>
                  <a:pt x="4179" y="38150"/>
                </a:lnTo>
                <a:lnTo>
                  <a:pt x="4882" y="39126"/>
                </a:lnTo>
                <a:lnTo>
                  <a:pt x="5624" y="40063"/>
                </a:lnTo>
                <a:lnTo>
                  <a:pt x="6366" y="40922"/>
                </a:lnTo>
                <a:lnTo>
                  <a:pt x="7186" y="41781"/>
                </a:lnTo>
                <a:lnTo>
                  <a:pt x="8045" y="42601"/>
                </a:lnTo>
                <a:lnTo>
                  <a:pt x="8943" y="43382"/>
                </a:lnTo>
                <a:lnTo>
                  <a:pt x="9841" y="44085"/>
                </a:lnTo>
                <a:lnTo>
                  <a:pt x="10817" y="44788"/>
                </a:lnTo>
                <a:lnTo>
                  <a:pt x="11793" y="45412"/>
                </a:lnTo>
                <a:lnTo>
                  <a:pt x="12848" y="45998"/>
                </a:lnTo>
                <a:lnTo>
                  <a:pt x="13902" y="46545"/>
                </a:lnTo>
                <a:lnTo>
                  <a:pt x="14956" y="47052"/>
                </a:lnTo>
                <a:lnTo>
                  <a:pt x="16088" y="47482"/>
                </a:lnTo>
                <a:lnTo>
                  <a:pt x="17221" y="47872"/>
                </a:lnTo>
                <a:lnTo>
                  <a:pt x="18392" y="48185"/>
                </a:lnTo>
                <a:lnTo>
                  <a:pt x="19564" y="48458"/>
                </a:lnTo>
                <a:lnTo>
                  <a:pt x="20774" y="48692"/>
                </a:lnTo>
                <a:lnTo>
                  <a:pt x="21985" y="48849"/>
                </a:lnTo>
                <a:lnTo>
                  <a:pt x="23234" y="48927"/>
                </a:lnTo>
                <a:lnTo>
                  <a:pt x="24484" y="48966"/>
                </a:lnTo>
                <a:lnTo>
                  <a:pt x="25772" y="48927"/>
                </a:lnTo>
                <a:lnTo>
                  <a:pt x="26983" y="48849"/>
                </a:lnTo>
                <a:lnTo>
                  <a:pt x="28232" y="48692"/>
                </a:lnTo>
                <a:lnTo>
                  <a:pt x="29443" y="48458"/>
                </a:lnTo>
                <a:lnTo>
                  <a:pt x="30614" y="48185"/>
                </a:lnTo>
                <a:lnTo>
                  <a:pt x="31786" y="47872"/>
                </a:lnTo>
                <a:lnTo>
                  <a:pt x="32918" y="47482"/>
                </a:lnTo>
                <a:lnTo>
                  <a:pt x="34011" y="47052"/>
                </a:lnTo>
                <a:lnTo>
                  <a:pt x="35105" y="46545"/>
                </a:lnTo>
                <a:lnTo>
                  <a:pt x="36159" y="45998"/>
                </a:lnTo>
                <a:lnTo>
                  <a:pt x="37174" y="45412"/>
                </a:lnTo>
                <a:lnTo>
                  <a:pt x="38189" y="44788"/>
                </a:lnTo>
                <a:lnTo>
                  <a:pt x="39127" y="44085"/>
                </a:lnTo>
                <a:lnTo>
                  <a:pt x="40064" y="43382"/>
                </a:lnTo>
                <a:lnTo>
                  <a:pt x="40962" y="42601"/>
                </a:lnTo>
                <a:lnTo>
                  <a:pt x="41821" y="41781"/>
                </a:lnTo>
                <a:lnTo>
                  <a:pt x="42602" y="40922"/>
                </a:lnTo>
                <a:lnTo>
                  <a:pt x="43383" y="40063"/>
                </a:lnTo>
                <a:lnTo>
                  <a:pt x="44125" y="39126"/>
                </a:lnTo>
                <a:lnTo>
                  <a:pt x="44788" y="38150"/>
                </a:lnTo>
                <a:lnTo>
                  <a:pt x="45452" y="37173"/>
                </a:lnTo>
                <a:lnTo>
                  <a:pt x="46038" y="36158"/>
                </a:lnTo>
                <a:lnTo>
                  <a:pt x="46546" y="35104"/>
                </a:lnTo>
                <a:lnTo>
                  <a:pt x="47053" y="34011"/>
                </a:lnTo>
                <a:lnTo>
                  <a:pt x="47483" y="32917"/>
                </a:lnTo>
                <a:lnTo>
                  <a:pt x="47873" y="31746"/>
                </a:lnTo>
                <a:lnTo>
                  <a:pt x="48225" y="30613"/>
                </a:lnTo>
                <a:lnTo>
                  <a:pt x="48498" y="29403"/>
                </a:lnTo>
                <a:lnTo>
                  <a:pt x="48693" y="28193"/>
                </a:lnTo>
                <a:lnTo>
                  <a:pt x="48849" y="26982"/>
                </a:lnTo>
                <a:lnTo>
                  <a:pt x="48966" y="25733"/>
                </a:lnTo>
                <a:lnTo>
                  <a:pt x="48966" y="24483"/>
                </a:lnTo>
                <a:lnTo>
                  <a:pt x="48966" y="23234"/>
                </a:lnTo>
                <a:lnTo>
                  <a:pt x="48849" y="21984"/>
                </a:lnTo>
                <a:lnTo>
                  <a:pt x="48693" y="20734"/>
                </a:lnTo>
                <a:lnTo>
                  <a:pt x="48498" y="19563"/>
                </a:lnTo>
                <a:lnTo>
                  <a:pt x="48225" y="18353"/>
                </a:lnTo>
                <a:lnTo>
                  <a:pt x="47873" y="17181"/>
                </a:lnTo>
                <a:lnTo>
                  <a:pt x="47483" y="16049"/>
                </a:lnTo>
                <a:lnTo>
                  <a:pt x="47053" y="14955"/>
                </a:lnTo>
                <a:lnTo>
                  <a:pt x="46546" y="13862"/>
                </a:lnTo>
                <a:lnTo>
                  <a:pt x="46038" y="12808"/>
                </a:lnTo>
                <a:lnTo>
                  <a:pt x="45452" y="11793"/>
                </a:lnTo>
                <a:lnTo>
                  <a:pt x="44788" y="10777"/>
                </a:lnTo>
                <a:lnTo>
                  <a:pt x="44125" y="9840"/>
                </a:lnTo>
                <a:lnTo>
                  <a:pt x="43383" y="8903"/>
                </a:lnTo>
                <a:lnTo>
                  <a:pt x="42602" y="8005"/>
                </a:lnTo>
                <a:lnTo>
                  <a:pt x="41821" y="7185"/>
                </a:lnTo>
                <a:lnTo>
                  <a:pt x="40962" y="6365"/>
                </a:lnTo>
                <a:lnTo>
                  <a:pt x="40064" y="5584"/>
                </a:lnTo>
                <a:lnTo>
                  <a:pt x="39127" y="4881"/>
                </a:lnTo>
                <a:lnTo>
                  <a:pt x="38189" y="4178"/>
                </a:lnTo>
                <a:lnTo>
                  <a:pt x="37174" y="3554"/>
                </a:lnTo>
                <a:lnTo>
                  <a:pt x="36159" y="2968"/>
                </a:lnTo>
                <a:lnTo>
                  <a:pt x="35105" y="2421"/>
                </a:lnTo>
                <a:lnTo>
                  <a:pt x="34011" y="1914"/>
                </a:lnTo>
                <a:lnTo>
                  <a:pt x="32918" y="1484"/>
                </a:lnTo>
                <a:lnTo>
                  <a:pt x="31786" y="1094"/>
                </a:lnTo>
                <a:lnTo>
                  <a:pt x="30614" y="781"/>
                </a:lnTo>
                <a:lnTo>
                  <a:pt x="29443" y="508"/>
                </a:lnTo>
                <a:lnTo>
                  <a:pt x="28232" y="274"/>
                </a:lnTo>
                <a:lnTo>
                  <a:pt x="26983" y="117"/>
                </a:lnTo>
                <a:lnTo>
                  <a:pt x="25772" y="39"/>
                </a:lnTo>
                <a:lnTo>
                  <a:pt x="244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9" name="Google Shape;2209;p40"/>
          <p:cNvGrpSpPr/>
          <p:nvPr/>
        </p:nvGrpSpPr>
        <p:grpSpPr>
          <a:xfrm flipH="1">
            <a:off x="-352355" y="3454401"/>
            <a:ext cx="1051274" cy="787312"/>
            <a:chOff x="3585475" y="1537675"/>
            <a:chExt cx="649175" cy="486175"/>
          </a:xfrm>
        </p:grpSpPr>
        <p:sp>
          <p:nvSpPr>
            <p:cNvPr id="2210" name="Google Shape;2210;p40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40"/>
          <p:cNvGrpSpPr/>
          <p:nvPr/>
        </p:nvGrpSpPr>
        <p:grpSpPr>
          <a:xfrm flipH="1">
            <a:off x="197795" y="211850"/>
            <a:ext cx="656180" cy="633875"/>
            <a:chOff x="2556550" y="3309450"/>
            <a:chExt cx="545725" cy="527175"/>
          </a:xfrm>
        </p:grpSpPr>
        <p:sp>
          <p:nvSpPr>
            <p:cNvPr id="2231" name="Google Shape;2231;p40"/>
            <p:cNvSpPr/>
            <p:nvPr/>
          </p:nvSpPr>
          <p:spPr>
            <a:xfrm>
              <a:off x="2556550" y="3440250"/>
              <a:ext cx="396375" cy="396375"/>
            </a:xfrm>
            <a:custGeom>
              <a:avLst/>
              <a:gdLst/>
              <a:ahLst/>
              <a:cxnLst/>
              <a:rect l="l" t="t" r="r" b="b"/>
              <a:pathLst>
                <a:path w="15855" h="15855" extrusionOk="0">
                  <a:moveTo>
                    <a:pt x="1" y="1"/>
                  </a:moveTo>
                  <a:lnTo>
                    <a:pt x="1" y="15854"/>
                  </a:lnTo>
                  <a:lnTo>
                    <a:pt x="15854" y="15854"/>
                  </a:lnTo>
                  <a:lnTo>
                    <a:pt x="158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2704950" y="3309450"/>
              <a:ext cx="397325" cy="396350"/>
            </a:xfrm>
            <a:custGeom>
              <a:avLst/>
              <a:gdLst/>
              <a:ahLst/>
              <a:cxnLst/>
              <a:rect l="l" t="t" r="r" b="b"/>
              <a:pathLst>
                <a:path w="15893" h="15854" fill="none" extrusionOk="0">
                  <a:moveTo>
                    <a:pt x="15893" y="15854"/>
                  </a:moveTo>
                  <a:lnTo>
                    <a:pt x="0" y="15854"/>
                  </a:lnTo>
                  <a:lnTo>
                    <a:pt x="0" y="0"/>
                  </a:lnTo>
                  <a:lnTo>
                    <a:pt x="15893" y="0"/>
                  </a:lnTo>
                  <a:lnTo>
                    <a:pt x="15893" y="15854"/>
                  </a:lnTo>
                  <a:close/>
                </a:path>
              </a:pathLst>
            </a:custGeom>
            <a:noFill/>
            <a:ln w="1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3" name="Google Shape;2233;p40"/>
          <p:cNvSpPr/>
          <p:nvPr/>
        </p:nvSpPr>
        <p:spPr>
          <a:xfrm>
            <a:off x="7424746" y="369925"/>
            <a:ext cx="17190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         </a:t>
            </a:r>
            <a:r>
              <a:rPr lang="en" sz="1800" b="1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DAY </a:t>
            </a:r>
            <a:r>
              <a:rPr lang="en" sz="1800" b="1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19</a:t>
            </a:r>
            <a:endParaRPr sz="100" b="1" dirty="0">
              <a:latin typeface="Montserrat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19" y="1070028"/>
            <a:ext cx="1174118" cy="1102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400" y="373345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is LCD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 liquid-crystal display (LCD) is a flat-panel display or other electronically modulated optical device that uses the light-modulating properties of liquid crystals combined with polarizers. Liquid crystals do not emit light directly,[1] instead using a backlight or reflector to produce images in color or monochrome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41" y="2228749"/>
            <a:ext cx="2857899" cy="14480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281" y="1981064"/>
            <a:ext cx="2372056" cy="16956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6227" y="1838169"/>
            <a:ext cx="2819794" cy="18385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941" y="3790801"/>
            <a:ext cx="1819529" cy="10669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8360" y="3806736"/>
            <a:ext cx="1711913" cy="115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PIN Details of LCD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306" y="1212850"/>
            <a:ext cx="4824188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413" y="104993"/>
            <a:ext cx="3528574" cy="343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9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400" y="216172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Schematic Diagram of LCD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84" y="1133241"/>
            <a:ext cx="3027527" cy="33798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411" y="1133242"/>
            <a:ext cx="5175890" cy="337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1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075" y="67053"/>
            <a:ext cx="7723500" cy="4812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Character Display LCD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334" y="767687"/>
            <a:ext cx="3264496" cy="459524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2570018" y="1433945"/>
            <a:ext cx="152400" cy="2424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Arrow Connector 6"/>
          <p:cNvCxnSpPr>
            <a:stCxn id="5" idx="6"/>
          </p:cNvCxnSpPr>
          <p:nvPr/>
        </p:nvCxnSpPr>
        <p:spPr>
          <a:xfrm flipV="1">
            <a:off x="2722418" y="1555172"/>
            <a:ext cx="195349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786745" y="1371600"/>
            <a:ext cx="2272146" cy="374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0011 0001  -X”31”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570018" y="1676400"/>
            <a:ext cx="152400" cy="2563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722418" y="1797626"/>
            <a:ext cx="195349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698441" y="1797626"/>
            <a:ext cx="2272146" cy="374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0011 0010  -X”32”</a:t>
            </a:r>
            <a:endParaRPr lang="en-I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21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COMMAND CODES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267" y="1115287"/>
            <a:ext cx="367372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2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LPC4088 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325" y="1152525"/>
            <a:ext cx="7615349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0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Header File Declaration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IN" sz="1200" dirty="0"/>
              <a:t>#include "LPC407x_8x_177x_8x.h"</a:t>
            </a:r>
          </a:p>
          <a:p>
            <a:pPr marL="139700" indent="0">
              <a:buNone/>
            </a:pPr>
            <a:endParaRPr lang="en-IN" sz="1200" dirty="0"/>
          </a:p>
          <a:p>
            <a:pPr marL="139700" indent="0">
              <a:buNone/>
            </a:pPr>
            <a:r>
              <a:rPr lang="en-IN" sz="1200" dirty="0"/>
              <a:t>#define RS_PORT		(0)</a:t>
            </a:r>
          </a:p>
          <a:p>
            <a:pPr marL="139700" indent="0">
              <a:buNone/>
            </a:pPr>
            <a:r>
              <a:rPr lang="en-IN" sz="1200" dirty="0"/>
              <a:t>#define RS_PIN		(4)</a:t>
            </a:r>
          </a:p>
          <a:p>
            <a:pPr marL="139700" indent="0">
              <a:buNone/>
            </a:pPr>
            <a:r>
              <a:rPr lang="en-IN" sz="1200" dirty="0"/>
              <a:t>#define RS_VAL		(1 &lt;&lt; RS_PIN)</a:t>
            </a:r>
          </a:p>
          <a:p>
            <a:pPr marL="139700" indent="0">
              <a:buNone/>
            </a:pPr>
            <a:endParaRPr lang="en-IN" sz="1200" dirty="0"/>
          </a:p>
          <a:p>
            <a:pPr marL="139700" indent="0">
              <a:buNone/>
            </a:pPr>
            <a:r>
              <a:rPr lang="en-IN" sz="1200" dirty="0"/>
              <a:t>#define EN_PORT		(0)</a:t>
            </a:r>
          </a:p>
          <a:p>
            <a:pPr marL="139700" indent="0">
              <a:buNone/>
            </a:pPr>
            <a:r>
              <a:rPr lang="en-IN" sz="1200" dirty="0"/>
              <a:t>#define EN_PIN		(5)</a:t>
            </a:r>
          </a:p>
          <a:p>
            <a:pPr marL="139700" indent="0">
              <a:buNone/>
            </a:pPr>
            <a:r>
              <a:rPr lang="en-IN" sz="1200" dirty="0"/>
              <a:t>#define EN_VAL		(1 &lt;&lt; EN_PIN)</a:t>
            </a:r>
          </a:p>
          <a:p>
            <a:pPr marL="139700" indent="0">
              <a:buNone/>
            </a:pPr>
            <a:endParaRPr lang="en-IN" sz="1200" dirty="0"/>
          </a:p>
          <a:p>
            <a:pPr marL="139700" indent="0">
              <a:buNone/>
            </a:pPr>
            <a:r>
              <a:rPr lang="en-IN" sz="1200" dirty="0"/>
              <a:t>#define DATA      LPC_GPIO4-&gt;PIN</a:t>
            </a:r>
          </a:p>
          <a:p>
            <a:pPr marL="139700" indent="0">
              <a:buNone/>
            </a:pPr>
            <a:r>
              <a:rPr lang="en-IN" sz="1200" dirty="0"/>
              <a:t>//data array</a:t>
            </a:r>
          </a:p>
          <a:p>
            <a:pPr marL="139700" indent="0">
              <a:buNone/>
            </a:pPr>
            <a:r>
              <a:rPr lang="en-IN" sz="1200" dirty="0"/>
              <a:t>unsigned char Lcd_LINE1[]={"CORTEX DEV BOARD"},</a:t>
            </a:r>
            <a:r>
              <a:rPr lang="en-IN" sz="1200" dirty="0" err="1"/>
              <a:t>i</a:t>
            </a:r>
            <a:r>
              <a:rPr lang="en-IN" sz="1200" dirty="0"/>
              <a:t>=0;</a:t>
            </a:r>
          </a:p>
          <a:p>
            <a:pPr marL="139700" indent="0">
              <a:buNone/>
            </a:pPr>
            <a:r>
              <a:rPr lang="en-IN" sz="1200" dirty="0"/>
              <a:t>unsigned char Lcd_LINE2[]={"LCD DEMO PROGRAM"};</a:t>
            </a:r>
          </a:p>
          <a:p>
            <a:pPr marL="139700" indent="0">
              <a:buNone/>
            </a:pPr>
            <a:r>
              <a:rPr lang="en-IN" sz="1200" dirty="0"/>
              <a:t>void </a:t>
            </a:r>
            <a:r>
              <a:rPr lang="en-IN" sz="1200" dirty="0" err="1"/>
              <a:t>delay_ms</a:t>
            </a:r>
            <a:r>
              <a:rPr lang="en-IN" sz="1200" dirty="0"/>
              <a:t>(long </a:t>
            </a:r>
            <a:r>
              <a:rPr lang="en-IN" sz="1200" dirty="0" err="1"/>
              <a:t>ms</a:t>
            </a:r>
            <a:r>
              <a:rPr lang="en-IN" sz="1200" dirty="0"/>
              <a:t>);</a:t>
            </a:r>
          </a:p>
          <a:p>
            <a:pPr marL="139700" indent="0">
              <a:buNone/>
            </a:pPr>
            <a:r>
              <a:rPr lang="en-IN" sz="1200" dirty="0"/>
              <a:t>void </a:t>
            </a:r>
            <a:r>
              <a:rPr lang="en-IN" sz="1200" dirty="0" err="1"/>
              <a:t>lcd_command</a:t>
            </a:r>
            <a:r>
              <a:rPr lang="en-IN" sz="1200" dirty="0"/>
              <a:t>(unsigned char </a:t>
            </a:r>
            <a:r>
              <a:rPr lang="en-IN" sz="1200" dirty="0" err="1"/>
              <a:t>cmd</a:t>
            </a:r>
            <a:r>
              <a:rPr lang="en-IN" sz="1200" dirty="0"/>
              <a:t>);</a:t>
            </a:r>
          </a:p>
          <a:p>
            <a:pPr marL="139700" indent="0">
              <a:buNone/>
            </a:pPr>
            <a:r>
              <a:rPr lang="en-IN" sz="1200" dirty="0"/>
              <a:t>void </a:t>
            </a:r>
            <a:r>
              <a:rPr lang="en-IN" sz="1200" dirty="0" err="1"/>
              <a:t>lcd_data</a:t>
            </a:r>
            <a:r>
              <a:rPr lang="en-IN" sz="1200" dirty="0"/>
              <a:t>(unsigned char data);</a:t>
            </a:r>
          </a:p>
          <a:p>
            <a:pPr marL="139700" indent="0">
              <a:buNone/>
            </a:pPr>
            <a:r>
              <a:rPr lang="en-IN" sz="1200" dirty="0"/>
              <a:t>void </a:t>
            </a:r>
            <a:r>
              <a:rPr lang="en-IN" sz="1200" dirty="0" err="1"/>
              <a:t>lcd_init</a:t>
            </a:r>
            <a:r>
              <a:rPr lang="en-IN" sz="1200" dirty="0"/>
              <a:t>(void);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081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05588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LCD Command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209" y="750693"/>
            <a:ext cx="8520600" cy="3416400"/>
          </a:xfrm>
        </p:spPr>
        <p:txBody>
          <a:bodyPr/>
          <a:lstStyle/>
          <a:p>
            <a:pPr marL="139700" indent="0">
              <a:buNone/>
            </a:pPr>
            <a:r>
              <a:rPr lang="en-IN" dirty="0"/>
              <a:t>void </a:t>
            </a:r>
            <a:r>
              <a:rPr lang="en-IN" dirty="0" err="1"/>
              <a:t>lcd_command</a:t>
            </a:r>
            <a:r>
              <a:rPr lang="en-IN" dirty="0"/>
              <a:t>(unsigned char </a:t>
            </a:r>
            <a:r>
              <a:rPr lang="en-IN" dirty="0" err="1"/>
              <a:t>cmd</a:t>
            </a:r>
            <a:r>
              <a:rPr lang="en-IN" dirty="0"/>
              <a:t>)</a:t>
            </a:r>
          </a:p>
          <a:p>
            <a:pPr marL="139700" indent="0">
              <a:buNone/>
            </a:pPr>
            <a:r>
              <a:rPr lang="en-IN" dirty="0"/>
              <a:t>{</a:t>
            </a:r>
          </a:p>
          <a:p>
            <a:pPr marL="139700" indent="0">
              <a:buNone/>
            </a:pPr>
            <a:r>
              <a:rPr lang="en-IN" dirty="0"/>
              <a:t>		//5. Clear RS pin--Command mode</a:t>
            </a:r>
          </a:p>
          <a:p>
            <a:pPr marL="139700" indent="0">
              <a:buNone/>
            </a:pPr>
            <a:r>
              <a:rPr lang="en-IN" dirty="0"/>
              <a:t>		LPC_GPIO0-&gt;CLR |= RS_VAL;</a:t>
            </a:r>
          </a:p>
          <a:p>
            <a:pPr marL="139700" indent="0">
              <a:buNone/>
            </a:pPr>
            <a:endParaRPr lang="en-IN" dirty="0"/>
          </a:p>
          <a:p>
            <a:pPr marL="139700" indent="0">
              <a:buNone/>
            </a:pPr>
            <a:r>
              <a:rPr lang="en-IN" dirty="0"/>
              <a:t>		//6. Place the MSB 4bits on data lines</a:t>
            </a:r>
          </a:p>
          <a:p>
            <a:pPr marL="139700" indent="0">
              <a:buNone/>
            </a:pPr>
            <a:r>
              <a:rPr lang="en-IN" dirty="0"/>
              <a:t>		DATA=</a:t>
            </a:r>
            <a:r>
              <a:rPr lang="en-IN" dirty="0" err="1"/>
              <a:t>cmd</a:t>
            </a:r>
            <a:r>
              <a:rPr lang="en-IN" dirty="0"/>
              <a:t>&lt;&lt;24;</a:t>
            </a:r>
          </a:p>
          <a:p>
            <a:pPr marL="139700" indent="0">
              <a:buNone/>
            </a:pPr>
            <a:r>
              <a:rPr lang="en-IN" dirty="0"/>
              <a:t>	  //6. Pulse the EN pin</a:t>
            </a:r>
          </a:p>
          <a:p>
            <a:pPr marL="139700" indent="0">
              <a:buNone/>
            </a:pPr>
            <a:r>
              <a:rPr lang="en-IN" dirty="0"/>
              <a:t>		LPC_GPIO0-&gt;PIN |= EN_VAL;</a:t>
            </a:r>
          </a:p>
          <a:p>
            <a:pPr marL="139700" indent="0">
              <a:buNone/>
            </a:pPr>
            <a:r>
              <a:rPr lang="en-IN" dirty="0"/>
              <a:t>		LPC_GPIO0-&gt;CLR |= EN_VAL;</a:t>
            </a:r>
          </a:p>
          <a:p>
            <a:pPr marL="139700" indent="0">
              <a:buNone/>
            </a:pPr>
            <a:endParaRPr lang="en-IN" dirty="0"/>
          </a:p>
          <a:p>
            <a:pPr marL="139700" indent="0">
              <a:buNone/>
            </a:pPr>
            <a:r>
              <a:rPr lang="en-IN" dirty="0"/>
              <a:t>		//7. Place the LSB 4bits on data lines</a:t>
            </a:r>
          </a:p>
          <a:p>
            <a:pPr marL="139700" indent="0">
              <a:buNone/>
            </a:pPr>
            <a:r>
              <a:rPr lang="en-IN" dirty="0"/>
              <a:t>		DATA=</a:t>
            </a:r>
            <a:r>
              <a:rPr lang="en-IN" dirty="0" err="1"/>
              <a:t>cmd</a:t>
            </a:r>
            <a:r>
              <a:rPr lang="en-IN" dirty="0"/>
              <a:t>&lt;&lt;28;</a:t>
            </a:r>
          </a:p>
          <a:p>
            <a:pPr marL="139700" indent="0">
              <a:buNone/>
            </a:pPr>
            <a:r>
              <a:rPr lang="en-IN" dirty="0"/>
              <a:t>		//7. Pulse the EN pin</a:t>
            </a:r>
          </a:p>
          <a:p>
            <a:pPr marL="139700" indent="0">
              <a:buNone/>
            </a:pPr>
            <a:r>
              <a:rPr lang="en-IN" dirty="0"/>
              <a:t>		LPC_GPIO0-&gt;PIN |= EN_VAL;</a:t>
            </a:r>
          </a:p>
          <a:p>
            <a:pPr marL="139700" indent="0">
              <a:buNone/>
            </a:pPr>
            <a:r>
              <a:rPr lang="en-IN" dirty="0"/>
              <a:t>		LPC_GPIO0-&gt;CLR |= EN_VAL;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delay_ms</a:t>
            </a:r>
            <a:r>
              <a:rPr lang="en-IN" dirty="0"/>
              <a:t>(5);</a:t>
            </a:r>
          </a:p>
          <a:p>
            <a:pPr marL="139700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089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LCD Data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IN" dirty="0"/>
              <a:t>void </a:t>
            </a:r>
            <a:r>
              <a:rPr lang="en-IN" dirty="0" err="1"/>
              <a:t>lcd_data</a:t>
            </a:r>
            <a:r>
              <a:rPr lang="en-IN" dirty="0"/>
              <a:t>(unsigned char data)		</a:t>
            </a:r>
          </a:p>
          <a:p>
            <a:pPr marL="139700" indent="0">
              <a:buNone/>
            </a:pPr>
            <a:r>
              <a:rPr lang="en-IN" dirty="0"/>
              <a:t>{</a:t>
            </a:r>
          </a:p>
          <a:p>
            <a:pPr marL="139700" indent="0">
              <a:buNone/>
            </a:pPr>
            <a:r>
              <a:rPr lang="en-IN" dirty="0"/>
              <a:t>		//8. Set RS pin--data mode</a:t>
            </a:r>
          </a:p>
          <a:p>
            <a:pPr marL="139700" indent="0">
              <a:buNone/>
            </a:pPr>
            <a:r>
              <a:rPr lang="en-IN" dirty="0"/>
              <a:t>		LPC_GPIO0-&gt;PIN |= RS_VAL;</a:t>
            </a:r>
          </a:p>
          <a:p>
            <a:pPr marL="139700" indent="0">
              <a:buNone/>
            </a:pPr>
            <a:endParaRPr lang="en-IN" dirty="0"/>
          </a:p>
          <a:p>
            <a:pPr marL="139700" indent="0">
              <a:buNone/>
            </a:pPr>
            <a:r>
              <a:rPr lang="en-IN" dirty="0"/>
              <a:t>		//9. Place the MSB 4bits on data lines</a:t>
            </a:r>
          </a:p>
          <a:p>
            <a:pPr marL="139700" indent="0">
              <a:buNone/>
            </a:pPr>
            <a:r>
              <a:rPr lang="en-IN" dirty="0"/>
              <a:t>		DATA=data&lt;&lt;24;</a:t>
            </a:r>
          </a:p>
          <a:p>
            <a:pPr marL="139700" indent="0">
              <a:buNone/>
            </a:pPr>
            <a:r>
              <a:rPr lang="en-IN" dirty="0"/>
              <a:t>		//9. Pulse the EN pin</a:t>
            </a:r>
          </a:p>
          <a:p>
            <a:pPr marL="139700" indent="0">
              <a:buNone/>
            </a:pPr>
            <a:r>
              <a:rPr lang="en-IN" dirty="0"/>
              <a:t>		LPC_GPIO0-&gt;PIN |= EN_VAL;</a:t>
            </a:r>
          </a:p>
          <a:p>
            <a:pPr marL="139700" indent="0">
              <a:buNone/>
            </a:pPr>
            <a:r>
              <a:rPr lang="en-IN" dirty="0"/>
              <a:t>		LPC_GPIO0-&gt;CLR |= EN_VAL;</a:t>
            </a:r>
          </a:p>
          <a:p>
            <a:pPr marL="139700" indent="0">
              <a:buNone/>
            </a:pPr>
            <a:r>
              <a:rPr lang="en-IN" dirty="0"/>
              <a:t>	</a:t>
            </a:r>
          </a:p>
          <a:p>
            <a:pPr marL="139700" indent="0">
              <a:buNone/>
            </a:pPr>
            <a:r>
              <a:rPr lang="en-IN" dirty="0"/>
              <a:t>		//10. Place the LSB 4bits on data lines</a:t>
            </a:r>
          </a:p>
          <a:p>
            <a:pPr marL="139700" indent="0">
              <a:buNone/>
            </a:pPr>
            <a:r>
              <a:rPr lang="en-IN" dirty="0"/>
              <a:t>		DATA=data&lt;&lt;28;</a:t>
            </a:r>
          </a:p>
          <a:p>
            <a:pPr marL="139700" indent="0">
              <a:buNone/>
            </a:pPr>
            <a:r>
              <a:rPr lang="en-IN" dirty="0"/>
              <a:t>		//10. Pulse the EN pin</a:t>
            </a:r>
          </a:p>
          <a:p>
            <a:pPr marL="139700" indent="0">
              <a:buNone/>
            </a:pPr>
            <a:r>
              <a:rPr lang="en-IN" dirty="0"/>
              <a:t>		LPC_GPIO0-&gt;PIN |= EN_VAL;</a:t>
            </a:r>
          </a:p>
          <a:p>
            <a:pPr marL="139700" indent="0">
              <a:buNone/>
            </a:pPr>
            <a:r>
              <a:rPr lang="en-IN" dirty="0"/>
              <a:t>		LPC_GPIO0-&gt;CLR |= EN_VAL;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delay_ms</a:t>
            </a:r>
            <a:r>
              <a:rPr lang="en-IN" dirty="0"/>
              <a:t>(5);			</a:t>
            </a:r>
          </a:p>
          <a:p>
            <a:pPr marL="139700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233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LCD Initialization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IN" dirty="0"/>
              <a:t>void </a:t>
            </a:r>
            <a:r>
              <a:rPr lang="en-IN" dirty="0" err="1"/>
              <a:t>lcd_init</a:t>
            </a:r>
            <a:r>
              <a:rPr lang="en-IN" dirty="0"/>
              <a:t>(void)</a:t>
            </a:r>
          </a:p>
          <a:p>
            <a:pPr marL="139700" indent="0">
              <a:buNone/>
            </a:pPr>
            <a:r>
              <a:rPr lang="en-IN" dirty="0"/>
              <a:t>{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delay_ms</a:t>
            </a:r>
            <a:r>
              <a:rPr lang="en-IN" dirty="0"/>
              <a:t>(100);   					//LCD </a:t>
            </a:r>
            <a:r>
              <a:rPr lang="en-IN" dirty="0" err="1"/>
              <a:t>powerup</a:t>
            </a:r>
            <a:r>
              <a:rPr lang="en-IN" dirty="0"/>
              <a:t> time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(0x33);				//Wake up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(0x32);				//Wake up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(0x28);				//4bit mode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(0x0C);				//display on and cursor off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(0x06);				//Entry mode and shift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lcd_command</a:t>
            </a:r>
            <a:r>
              <a:rPr lang="en-IN" dirty="0"/>
              <a:t>(0x01);				//Clear LCD</a:t>
            </a:r>
          </a:p>
          <a:p>
            <a:pPr marL="139700" indent="0">
              <a:buNone/>
            </a:pPr>
            <a:r>
              <a:rPr lang="en-IN" dirty="0"/>
              <a:t>		</a:t>
            </a:r>
            <a:r>
              <a:rPr lang="en-IN" dirty="0" err="1"/>
              <a:t>delay_ms</a:t>
            </a:r>
            <a:r>
              <a:rPr lang="en-IN" dirty="0"/>
              <a:t>(200);						//Give more time to settle</a:t>
            </a:r>
          </a:p>
          <a:p>
            <a:pPr marL="139700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087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What You will learn Today?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11700" y="1242808"/>
            <a:ext cx="7924800" cy="235743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</a:rPr>
              <a:t>What is </a:t>
            </a:r>
            <a:r>
              <a:rPr lang="en-US" sz="2000" b="1" dirty="0" smtClean="0">
                <a:solidFill>
                  <a:schemeClr val="bg1"/>
                </a:solidFill>
              </a:rPr>
              <a:t>LCD</a:t>
            </a: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it works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LCD Interface with LPC4088</a:t>
            </a: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6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63288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Delay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IN" dirty="0"/>
              <a:t>void </a:t>
            </a:r>
            <a:r>
              <a:rPr lang="en-IN" dirty="0" err="1"/>
              <a:t>delay_ms</a:t>
            </a:r>
            <a:r>
              <a:rPr lang="en-IN" dirty="0"/>
              <a:t>(long </a:t>
            </a:r>
            <a:r>
              <a:rPr lang="en-IN" dirty="0" err="1"/>
              <a:t>ms</a:t>
            </a:r>
            <a:r>
              <a:rPr lang="en-IN" dirty="0"/>
              <a:t>) 					// delay 1 </a:t>
            </a:r>
            <a:r>
              <a:rPr lang="en-IN" dirty="0" err="1"/>
              <a:t>ms</a:t>
            </a:r>
            <a:r>
              <a:rPr lang="en-IN" dirty="0"/>
              <a:t> per count @ CCLK 120 MHz</a:t>
            </a:r>
          </a:p>
          <a:p>
            <a:pPr marL="139700" indent="0">
              <a:buNone/>
            </a:pPr>
            <a:r>
              <a:rPr lang="en-IN" dirty="0"/>
              <a:t>{</a:t>
            </a:r>
          </a:p>
          <a:p>
            <a:pPr marL="139700" indent="0">
              <a:buNone/>
            </a:pPr>
            <a:r>
              <a:rPr lang="en-IN" dirty="0"/>
              <a:t>		long </a:t>
            </a:r>
            <a:r>
              <a:rPr lang="en-IN" dirty="0" err="1"/>
              <a:t>i,j</a:t>
            </a:r>
            <a:r>
              <a:rPr lang="en-IN" dirty="0"/>
              <a:t>;</a:t>
            </a:r>
          </a:p>
          <a:p>
            <a:pPr marL="139700" indent="0">
              <a:buNone/>
            </a:pPr>
            <a:r>
              <a:rPr lang="en-IN" dirty="0"/>
              <a:t>		for (</a:t>
            </a:r>
            <a:r>
              <a:rPr lang="en-IN" dirty="0" err="1"/>
              <a:t>i</a:t>
            </a:r>
            <a:r>
              <a:rPr lang="en-IN" dirty="0"/>
              <a:t> = 0; </a:t>
            </a:r>
            <a:r>
              <a:rPr lang="en-IN" dirty="0" err="1"/>
              <a:t>i</a:t>
            </a:r>
            <a:r>
              <a:rPr lang="en-IN" dirty="0"/>
              <a:t> &lt; </a:t>
            </a:r>
            <a:r>
              <a:rPr lang="en-IN" dirty="0" err="1"/>
              <a:t>ms</a:t>
            </a:r>
            <a:r>
              <a:rPr lang="en-IN" dirty="0"/>
              <a:t>; </a:t>
            </a:r>
            <a:r>
              <a:rPr lang="en-IN" dirty="0" err="1"/>
              <a:t>i</a:t>
            </a:r>
            <a:r>
              <a:rPr lang="en-IN" dirty="0"/>
              <a:t>++ )</a:t>
            </a:r>
          </a:p>
          <a:p>
            <a:pPr marL="139700" indent="0">
              <a:buNone/>
            </a:pPr>
            <a:r>
              <a:rPr lang="en-IN" dirty="0"/>
              <a:t>		for (j = 0; j &lt; 26659; </a:t>
            </a:r>
            <a:r>
              <a:rPr lang="en-IN" dirty="0" err="1"/>
              <a:t>j++</a:t>
            </a:r>
            <a:r>
              <a:rPr lang="en-IN" dirty="0"/>
              <a:t> );</a:t>
            </a:r>
          </a:p>
          <a:p>
            <a:pPr marL="139700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1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849" y="2013573"/>
            <a:ext cx="7704000" cy="572700"/>
          </a:xfrm>
        </p:spPr>
        <p:txBody>
          <a:bodyPr/>
          <a:lstStyle/>
          <a:p>
            <a:r>
              <a:rPr lang="en-US" sz="7200" dirty="0" smtClean="0">
                <a:solidFill>
                  <a:schemeClr val="tx2"/>
                </a:solidFill>
              </a:rPr>
              <a:t>Thank You</a:t>
            </a:r>
            <a:endParaRPr lang="en-IN" sz="7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21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About Pantech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131618" y="1159617"/>
            <a:ext cx="7924800" cy="2357438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Started in the Year 2004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Lab equipments and Sensor Interface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Manufacturer of Brainsense EEG Headset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Reconfigurable Algorithms on AI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Manufacture of AI development Boards</a:t>
            </a:r>
          </a:p>
          <a:p>
            <a:pPr>
              <a:buFont typeface="Wingdings" pitchFamily="2" charset="2"/>
              <a:buChar char="ü"/>
            </a:pPr>
            <a:r>
              <a:rPr lang="en-US" sz="2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Power electronics, Fuel cell and Renewable Energy trainers</a:t>
            </a:r>
          </a:p>
          <a:p>
            <a:pPr>
              <a:buNone/>
            </a:pPr>
            <a:endParaRPr lang="en-US" sz="2000" dirty="0" smtClean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000" dirty="0" smtClean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7414" y="3658948"/>
            <a:ext cx="53201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/>
              <a:t>www.pantechsolutions.net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418" y="76200"/>
            <a:ext cx="3526864" cy="2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8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5401056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			 About me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76200" y="590550"/>
            <a:ext cx="4648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2283009" y="4601586"/>
            <a:ext cx="3270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  <a:hlinkClick r:id="rId3"/>
              </a:rPr>
              <a:t>https://www.linkedin.com/in/jeevarajan/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76799" y="590550"/>
            <a:ext cx="4119665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0" y="2647950"/>
            <a:ext cx="8991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My Primary Expertise</a:t>
            </a:r>
          </a:p>
          <a:p>
            <a:r>
              <a:rPr lang="en-US" dirty="0" smtClean="0"/>
              <a:t>Microcontroller Architecture: 8051,PIC,AVR,ARM,MSP430,PSOC3</a:t>
            </a:r>
            <a:br>
              <a:rPr lang="en-US" dirty="0" smtClean="0"/>
            </a:br>
            <a:r>
              <a:rPr lang="en-US" dirty="0" smtClean="0"/>
              <a:t>DSP Architecture: Blackfin,C2000,C6000,21065L </a:t>
            </a:r>
            <a:r>
              <a:rPr lang="en-US" dirty="0" err="1" smtClean="0"/>
              <a:t>Sharc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FPGA: Spartan,Virtex,Cyclone</a:t>
            </a:r>
            <a:br>
              <a:rPr lang="en-US" dirty="0" smtClean="0"/>
            </a:br>
            <a:r>
              <a:rPr lang="en-US" dirty="0" smtClean="0"/>
              <a:t>Image Processing Algorithms: Image/Scene Recognition, Machine Learning, Computer Vision, Deep Learning, Pattern Recognition, Object Classification ,Image Retrieval, Image enhancement and </a:t>
            </a:r>
            <a:r>
              <a:rPr lang="en-US" dirty="0" err="1" smtClean="0"/>
              <a:t>denoising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Neural Networks : SVM,RBF,BPN</a:t>
            </a:r>
            <a:br>
              <a:rPr lang="en-US" dirty="0" smtClean="0"/>
            </a:br>
            <a:r>
              <a:rPr lang="en-US" dirty="0" smtClean="0"/>
              <a:t>Cryptography :RSA,DES,3DES,Ellipti </a:t>
            </a:r>
            <a:r>
              <a:rPr lang="en-US" dirty="0" err="1" smtClean="0"/>
              <a:t>curve,Blowfish,Diffe</a:t>
            </a:r>
            <a:r>
              <a:rPr lang="en-US" dirty="0" smtClean="0"/>
              <a:t> Hellman</a:t>
            </a:r>
            <a:br>
              <a:rPr lang="en-US" dirty="0" smtClean="0"/>
            </a:br>
            <a:r>
              <a:rPr lang="en-US" dirty="0" smtClean="0"/>
              <a:t>Compilers: </a:t>
            </a:r>
            <a:r>
              <a:rPr lang="en-US" dirty="0" err="1" smtClean="0"/>
              <a:t>Keil,Visual</a:t>
            </a:r>
            <a:r>
              <a:rPr lang="en-US" dirty="0" smtClean="0"/>
              <a:t> DSP++,CCS, Xilinx Platform </a:t>
            </a:r>
            <a:r>
              <a:rPr lang="en-US" dirty="0" err="1" smtClean="0"/>
              <a:t>studio,ISE</a:t>
            </a:r>
            <a:r>
              <a:rPr lang="en-US" dirty="0" smtClean="0"/>
              <a:t>, Matlab, Open CV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324600" y="4629150"/>
            <a:ext cx="22653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 smtClean="0"/>
              <a:t>www.pantechsolutions.net</a:t>
            </a:r>
          </a:p>
        </p:txBody>
      </p:sp>
    </p:spTree>
    <p:extLst>
      <p:ext uri="{BB962C8B-B14F-4D97-AF65-F5344CB8AC3E}">
        <p14:creationId xmlns:p14="http://schemas.microsoft.com/office/powerpoint/2010/main" val="81647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92" y="0"/>
            <a:ext cx="7723500" cy="4812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Announcement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06" y="636850"/>
            <a:ext cx="8774984" cy="3454500"/>
          </a:xfrm>
        </p:spPr>
        <p:txBody>
          <a:bodyPr/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Attendance Link at 9 pm</a:t>
            </a:r>
          </a:p>
          <a:p>
            <a:r>
              <a:rPr lang="en-US" sz="2400" b="1" dirty="0" smtClean="0">
                <a:solidFill>
                  <a:srgbClr val="002060"/>
                </a:solidFill>
              </a:rPr>
              <a:t>Minimum attendance required for an E-Certificate is 27 Days. Attendance link will be valid for 1 hrs. after the event.</a:t>
            </a:r>
          </a:p>
          <a:p>
            <a:r>
              <a:rPr lang="en-US" sz="2400" b="1" dirty="0" smtClean="0">
                <a:solidFill>
                  <a:srgbClr val="002060"/>
                </a:solidFill>
              </a:rPr>
              <a:t>For Internship Candidates no attendance required ,it will be accessed from the LMS Portal. (learn.pantechsolutions.net)</a:t>
            </a:r>
          </a:p>
          <a:p>
            <a:r>
              <a:rPr lang="en-US" sz="2400" b="1" u="sng" dirty="0" smtClean="0">
                <a:solidFill>
                  <a:srgbClr val="FF0000"/>
                </a:solidFill>
              </a:rPr>
              <a:t>Recorded Video Streaming for LAB classes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 smtClean="0">
                <a:solidFill>
                  <a:srgbClr val="002060"/>
                </a:solidFill>
              </a:rPr>
              <a:t>to improve Learning Experience</a:t>
            </a:r>
          </a:p>
          <a:p>
            <a:pPr marL="139700" indent="0">
              <a:buNone/>
            </a:pPr>
            <a:endParaRPr lang="en-US" sz="2400" b="1" dirty="0" smtClean="0">
              <a:solidFill>
                <a:srgbClr val="002060"/>
              </a:solidFill>
            </a:endParaRPr>
          </a:p>
          <a:p>
            <a:r>
              <a:rPr lang="en-US" sz="2400" b="1" dirty="0" smtClean="0">
                <a:solidFill>
                  <a:srgbClr val="002060"/>
                </a:solidFill>
              </a:rPr>
              <a:t>8051 – 5 Days workshop –use the same attendance form</a:t>
            </a:r>
          </a:p>
          <a:p>
            <a:pPr marL="139700" indent="0">
              <a:buNone/>
            </a:pPr>
            <a:r>
              <a:rPr lang="en-US" sz="2400" dirty="0" smtClean="0">
                <a:solidFill>
                  <a:srgbClr val="002060"/>
                </a:solidFill>
              </a:rPr>
              <a:t>    support.pantechsolutions.net</a:t>
            </a:r>
            <a:endParaRPr lang="en-IN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48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323" y="-145819"/>
            <a:ext cx="7704000" cy="572700"/>
          </a:xfrm>
        </p:spPr>
        <p:txBody>
          <a:bodyPr/>
          <a:lstStyle/>
          <a:p>
            <a:r>
              <a:rPr lang="en-US" dirty="0" smtClean="0"/>
              <a:t>What you get on 30 Days Internship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6" y="724342"/>
            <a:ext cx="6698664" cy="41454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988" y="2401088"/>
            <a:ext cx="5296639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3" y="190165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Mindset Lesson for the Day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81" y="1156205"/>
            <a:ext cx="8520600" cy="1272071"/>
          </a:xfrm>
        </p:spPr>
        <p:txBody>
          <a:bodyPr/>
          <a:lstStyle/>
          <a:p>
            <a:pPr marL="13970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Be Fixed On Your Goal, But Flexible On How You Got There 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34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Embedded </a:t>
            </a:r>
            <a:r>
              <a:rPr lang="en-US" dirty="0" err="1" smtClean="0">
                <a:solidFill>
                  <a:srgbClr val="FF0000"/>
                </a:solidFill>
              </a:rPr>
              <a:t>Sytem</a:t>
            </a:r>
            <a:r>
              <a:rPr lang="en-US" dirty="0" smtClean="0">
                <a:solidFill>
                  <a:srgbClr val="FF0000"/>
                </a:solidFill>
              </a:rPr>
              <a:t> Design using Cortex M4-LPC4088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485" y="1277216"/>
            <a:ext cx="5665901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3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191" y="0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LPC4088 BLOCK DIAGRAM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131" y="572700"/>
            <a:ext cx="5148305" cy="451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1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ematics Subject for Middle School - 6th Grade: Algebra by Slidesgo">
  <a:themeElements>
    <a:clrScheme name="Simple Light">
      <a:dk1>
        <a:srgbClr val="191919"/>
      </a:dk1>
      <a:lt1>
        <a:srgbClr val="07246E"/>
      </a:lt1>
      <a:dk2>
        <a:srgbClr val="0F327F"/>
      </a:dk2>
      <a:lt2>
        <a:srgbClr val="FF3141"/>
      </a:lt2>
      <a:accent1>
        <a:srgbClr val="FFB400"/>
      </a:accent1>
      <a:accent2>
        <a:srgbClr val="00B6FF"/>
      </a:accent2>
      <a:accent3>
        <a:srgbClr val="EDEDED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6027</TotalTime>
  <Words>309</Words>
  <Application>Microsoft Office PowerPoint</Application>
  <PresentationFormat>On-screen Show (16:9)</PresentationFormat>
  <Paragraphs>143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Nunito</vt:lpstr>
      <vt:lpstr>Roboto</vt:lpstr>
      <vt:lpstr>Karla Regular</vt:lpstr>
      <vt:lpstr>Fire sans extra</vt:lpstr>
      <vt:lpstr>Arial</vt:lpstr>
      <vt:lpstr>Montserrat</vt:lpstr>
      <vt:lpstr>Wingdings</vt:lpstr>
      <vt:lpstr>Mathematics Subject for Middle School - 6th Grade: Algebra by Slidesgo</vt:lpstr>
      <vt:lpstr>Interfacing LCD with LPC4088</vt:lpstr>
      <vt:lpstr>PowerPoint Presentation</vt:lpstr>
      <vt:lpstr>About Pantech</vt:lpstr>
      <vt:lpstr>    About me</vt:lpstr>
      <vt:lpstr>Announcement</vt:lpstr>
      <vt:lpstr>What you get on 30 Days Internship</vt:lpstr>
      <vt:lpstr>Mindset Lesson for the Day</vt:lpstr>
      <vt:lpstr>Embedded Sytem Design using Cortex M4-LPC4088</vt:lpstr>
      <vt:lpstr>LPC4088 BLOCK DIAGRAM</vt:lpstr>
      <vt:lpstr>What is LCD</vt:lpstr>
      <vt:lpstr>PIN Details of LCD</vt:lpstr>
      <vt:lpstr>Schematic Diagram of LCD</vt:lpstr>
      <vt:lpstr>Character Display LCD</vt:lpstr>
      <vt:lpstr>COMMAND CODES</vt:lpstr>
      <vt:lpstr>LPC4088 </vt:lpstr>
      <vt:lpstr>Header File Declaration</vt:lpstr>
      <vt:lpstr>LCD Command</vt:lpstr>
      <vt:lpstr>LCD Data</vt:lpstr>
      <vt:lpstr>LCD Initialization</vt:lpstr>
      <vt:lpstr>Delay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 DESIGN &amp; IoT</dc:title>
  <dc:creator>jeeva rajan</dc:creator>
  <cp:lastModifiedBy>PANTECH</cp:lastModifiedBy>
  <cp:revision>507</cp:revision>
  <dcterms:modified xsi:type="dcterms:W3CDTF">2021-07-16T08:19:03Z</dcterms:modified>
</cp:coreProperties>
</file>